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98" r:id="rId5"/>
    <p:sldId id="283" r:id="rId6"/>
    <p:sldId id="284" r:id="rId7"/>
    <p:sldId id="297" r:id="rId8"/>
    <p:sldId id="300" r:id="rId9"/>
    <p:sldId id="301" r:id="rId10"/>
    <p:sldId id="299" r:id="rId11"/>
    <p:sldId id="302" r:id="rId12"/>
    <p:sldId id="308" r:id="rId13"/>
    <p:sldId id="303" r:id="rId14"/>
    <p:sldId id="304" r:id="rId15"/>
    <p:sldId id="307" r:id="rId16"/>
    <p:sldId id="305" r:id="rId17"/>
    <p:sldId id="306" r:id="rId18"/>
  </p:sldIdLst>
  <p:sldSz cx="12192000" cy="6858000"/>
  <p:notesSz cx="6858000" cy="9144000"/>
  <p:defaultTextStyle>
    <a:defPPr rtl="0"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27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Bruttointäkter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1E-436F-B155-11D12081ECA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1E-436F-B155-11D12081ECA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1E-436F-B155-11D12081ECA9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1E-436F-B155-11D12081E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Företagsförsäljning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66-4D13-90A4-391C50906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66-4D13-90A4-391C50906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66-4D13-90A4-391C509065DF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66-4D13-90A4-391C509065D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66-4D13-90A4-391C509065DF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66-4D13-90A4-391C509065DF}"/>
                </c:ext>
              </c:extLst>
            </c:dLbl>
            <c:dLbl>
              <c:idx val="1"/>
              <c:layout>
                <c:manualLayout>
                  <c:x val="-0.11615923344937455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66-4D13-90A4-391C509065DF}"/>
                </c:ext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66-4D13-90A4-391C509065DF}"/>
                </c:ext>
              </c:extLst>
            </c:dLbl>
            <c:dLbl>
              <c:idx val="3"/>
              <c:layout>
                <c:manualLayout>
                  <c:x val="8.597760077042162E-3"/>
                  <c:y val="0.30576938611434806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66621229730037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A66-4D13-90A4-391C509065DF}"/>
                </c:ext>
              </c:extLst>
            </c:dLbl>
            <c:dLbl>
              <c:idx val="4"/>
              <c:layout>
                <c:manualLayout>
                  <c:x val="-6.6799377927031223E-2"/>
                  <c:y val="0.2286126251322228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17191714073029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DA66-4D13-90A4-391C50906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sv-SE" sz="1197" b="0" i="0" u="none" strike="noStrike" kern="1200" baseline="0" noProof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A66-4D13-90A4-391C50906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Intäkter över tid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0D-47FC-97C2-FA87298C22F3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0D-47FC-97C2-FA87298C22F3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0D-47FC-97C2-FA87298C22F3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30D-47FC-97C2-FA87298C2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24ED877-E016-4736-BA15-B7E08914B5B3}"/>
            </a:ext>
          </a:extLst>
        </cdr:cNvPr>
        <cdr:cNvSpPr/>
      </cdr:nvSpPr>
      <cdr:spPr>
        <a:xfrm xmlns:a="http://schemas.openxmlformats.org/drawingml/2006/main">
          <a:off x="0" y="0"/>
          <a:ext cx="3389313" cy="444419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</cdr:x>
      <cdr:y>0.01573</cdr:y>
    </cdr:from>
    <cdr:to>
      <cdr:x>1</cdr:x>
      <cdr:y>0.99541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6A7CD3C2-FB35-40AE-A325-CA3A3223D0AF}"/>
            </a:ext>
          </a:extLst>
        </cdr:cNvPr>
        <cdr:cNvSpPr/>
      </cdr:nvSpPr>
      <cdr:spPr>
        <a:xfrm xmlns:a="http://schemas.openxmlformats.org/drawingml/2006/main">
          <a:off x="0" y="69912"/>
          <a:ext cx="3389313" cy="435390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>
            <a:solidFill>
              <a:sysClr val="windowText" lastClr="00000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F658DF-8D75-4F80-AAA3-1DE1AE16B85A}" type="datetime1">
              <a:rPr lang="sv-SE" smtClean="0"/>
              <a:t>2020-05-27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sv-SE" smtClean="0"/>
              <a:t>‹Nº›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B4A6C-E3FD-4252-804F-65A7F258BBE6}" type="datetime1">
              <a:rPr lang="sv-SE" smtClean="0"/>
              <a:pPr/>
              <a:t>2020-05-27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sv-SE" noProof="0" smtClean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732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78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5522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7870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 med fotografi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c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Tack</a:t>
            </a:r>
          </a:p>
        </p:txBody>
      </p:sp>
      <p:sp>
        <p:nvSpPr>
          <p:cNvPr id="9" name="Platshållare för text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Fullständigt namn</a:t>
            </a:r>
          </a:p>
        </p:txBody>
      </p:sp>
      <p:sp>
        <p:nvSpPr>
          <p:cNvPr id="10" name="Platshållare för text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Telefonnummer</a:t>
            </a:r>
          </a:p>
        </p:txBody>
      </p:sp>
      <p:sp>
        <p:nvSpPr>
          <p:cNvPr id="11" name="Platshållare för text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E-postadress eller användarnamn på sociala medier</a:t>
            </a:r>
          </a:p>
        </p:txBody>
      </p:sp>
      <p:sp>
        <p:nvSpPr>
          <p:cNvPr id="12" name="Platshållare för text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Företagets webbplats</a:t>
            </a:r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text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text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3" name="Platshållare för text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7" name="Platshållare för text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noProof="0" smtClean="0"/>
              <a:pPr rtl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rubri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avsnittsavdelaren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9" name="Platshållare för innehåll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2" name="Rektangulär 11" descr="Accentblock – högerjustera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text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6" name="Platshållare för text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7" name="Platshållare för innehåll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8" name="Platshållare för innehåll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Ändra rubrik på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innehåll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3 för sidfot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9" name="Platshållare för text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0" name="Platshållare för bild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v-SE" noProof="0"/>
              <a:t>Klicka på ikonen för att lägga till bild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graphicFrame>
        <p:nvGraphicFramePr>
          <p:cNvPr id="8" name="Diagram 7" title="Platshållare för diagram över bruttointäkter">
            <a:extLst>
              <a:ext uri="{FF2B5EF4-FFF2-40B4-BE49-F238E27FC236}">
                <a16:creationId xmlns:a16="http://schemas.microsoft.com/office/drawing/2014/main" id="{0F60C5FF-F2F2-4EA7-ADED-E162A5B82B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987547390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Diagram 8" title="Platshållare för diagram över bruttointäkter">
            <a:extLst>
              <a:ext uri="{FF2B5EF4-FFF2-40B4-BE49-F238E27FC236}">
                <a16:creationId xmlns:a16="http://schemas.microsoft.com/office/drawing/2014/main" id="{D5AA46A9-40E0-4FA5-BFED-6D14ED62EFF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50956087"/>
              </p:ext>
            </p:extLst>
          </p:nvPr>
        </p:nvGraphicFramePr>
        <p:xfrm>
          <a:off x="4401343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Diagram 9" title="Platshållare för diagram över bruttointäkter">
            <a:extLst>
              <a:ext uri="{FF2B5EF4-FFF2-40B4-BE49-F238E27FC236}">
                <a16:creationId xmlns:a16="http://schemas.microsoft.com/office/drawing/2014/main" id="{F7175363-BD78-41A0-92CF-0F9E5A14568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815761051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58265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rtlCol="0"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Jämförelse vänster platshållar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62553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69901"/>
            <a:ext cx="5472000" cy="3376963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Jämförelse vänster platshållar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63078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8" name="Platshållare för text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67078"/>
            <a:ext cx="5472113" cy="3379036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0" name="Rektangulär 9" descr="Accentblock – vänsterjustera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1" name="Rektangulär 10" descr="Accentblock – högerjustera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104052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102595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3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innehåll 10">
            <a:extLst>
              <a:ext uri="{FF2B5EF4-FFF2-40B4-BE49-F238E27FC236}">
                <a16:creationId xmlns:a16="http://schemas.microsoft.com/office/drawing/2014/main" id="{454B80C6-ACBE-4877-BC36-02B9C42A2DA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85569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Platshållare för innehåll 10">
            <a:extLst>
              <a:ext uri="{FF2B5EF4-FFF2-40B4-BE49-F238E27FC236}">
                <a16:creationId xmlns:a16="http://schemas.microsoft.com/office/drawing/2014/main" id="{2D5A5AA1-9589-4EC6-B469-1EE7724E7DD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08564" y="1590675"/>
            <a:ext cx="3246121" cy="425932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A9557FF2-93A3-48A1-AB68-35D6813B3A9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02920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4118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0D32884E-EBB5-47FA-9B0A-E32B264BC5A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12064" y="1655063"/>
            <a:ext cx="11248136" cy="412394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552944" y="5359400"/>
            <a:ext cx="4207056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Ange bildtext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2" name="Platshållare för bildnumm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5" name="Rubrik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ulär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8" name="Rektangulär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31" name="Frihandsfigur: Figur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9" name="Rektangulär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9" name="Rektangulär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cxnSp>
        <p:nvCxnSpPr>
          <p:cNvPr id="18" name="Rak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62" r:id="rId4"/>
    <p:sldLayoutId id="2147483659" r:id="rId5"/>
    <p:sldLayoutId id="2147483663" r:id="rId6"/>
    <p:sldLayoutId id="2147483677" r:id="rId7"/>
    <p:sldLayoutId id="2147483654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6" r:id="rId22"/>
    <p:sldLayoutId id="2147483655" r:id="rId23"/>
    <p:sldLayoutId id="2147483675" r:id="rId24"/>
    <p:sldLayoutId id="2147483672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latshållare för bild 11" descr="Händer som kommer samman i en cirkel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r>
              <a:rPr lang="sv-SE"/>
              <a:t>The P.A.C.M.A.N Project</a:t>
            </a:r>
          </a:p>
        </p:txBody>
      </p:sp>
      <p:sp>
        <p:nvSpPr>
          <p:cNvPr id="4" name="Underrubrik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Madrid in Black</a:t>
            </a:r>
          </a:p>
        </p:txBody>
      </p:sp>
      <p:sp>
        <p:nvSpPr>
          <p:cNvPr id="51" name="Textruta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10284923" y="4304484"/>
            <a:ext cx="1402741" cy="343093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 rtl="0">
              <a:lnSpc>
                <a:spcPts val="1800"/>
              </a:lnSpc>
            </a:pPr>
            <a:endParaRPr lang="sv-SE" b="0" i="0" spc="14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626FBED2-F17F-41FE-9839-8BE6C9B42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DAF06902-430A-40CA-8EDB-4A6A137F178A}"/>
              </a:ext>
            </a:extLst>
          </p:cNvPr>
          <p:cNvSpPr txBox="1"/>
          <p:nvPr/>
        </p:nvSpPr>
        <p:spPr>
          <a:xfrm>
            <a:off x="9780373" y="6382265"/>
            <a:ext cx="2413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00AD30-D442-403C-9C1A-F2D839E2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683" y="283317"/>
            <a:ext cx="4156757" cy="432000"/>
          </a:xfrm>
        </p:spPr>
        <p:txBody>
          <a:bodyPr/>
          <a:lstStyle/>
          <a:p>
            <a:r>
              <a:rPr lang="sv-SE" dirty="0"/>
              <a:t>Problems and Solutions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1D2A679-50F8-4D1A-B9A8-036D9A94E5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81405" cy="113019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sz="3200" dirty="0"/>
              <a:t>The Main Problem</a:t>
            </a:r>
          </a:p>
          <a:p>
            <a:r>
              <a:rPr lang="sv-SE" sz="3200" dirty="0"/>
              <a:t>The Signature</a:t>
            </a:r>
          </a:p>
          <a:p>
            <a:r>
              <a:rPr lang="sv-SE" sz="3200" dirty="0"/>
              <a:t>The </a:t>
            </a:r>
            <a:r>
              <a:rPr lang="sv-SE" sz="3200" u="sng" dirty="0"/>
              <a:t>Library</a:t>
            </a:r>
            <a:r>
              <a:rPr lang="sv-SE" sz="3200" dirty="0"/>
              <a:t>      </a:t>
            </a:r>
          </a:p>
          <a:p>
            <a:endParaRPr lang="sv-SE" dirty="0"/>
          </a:p>
        </p:txBody>
      </p:sp>
      <p:pic>
        <p:nvPicPr>
          <p:cNvPr id="13" name="Bildobjekt 13">
            <a:extLst>
              <a:ext uri="{FF2B5EF4-FFF2-40B4-BE49-F238E27FC236}">
                <a16:creationId xmlns:a16="http://schemas.microsoft.com/office/drawing/2014/main" id="{A58742D8-1424-40CF-9002-408218EBC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7" t="-146" r="-114" b="334"/>
          <a:stretch/>
        </p:blipFill>
        <p:spPr>
          <a:xfrm>
            <a:off x="1" y="0"/>
            <a:ext cx="5989205" cy="6361118"/>
          </a:xfrm>
          <a:prstGeom prst="rect">
            <a:avLst/>
          </a:prstGeom>
        </p:spPr>
      </p:pic>
      <p:pic>
        <p:nvPicPr>
          <p:cNvPr id="15" name="Bildobjekt 10">
            <a:extLst>
              <a:ext uri="{FF2B5EF4-FFF2-40B4-BE49-F238E27FC236}">
                <a16:creationId xmlns:a16="http://schemas.microsoft.com/office/drawing/2014/main" id="{0A5BDEFA-05D7-4A09-8074-C531DA0C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6" name="textruta 15">
            <a:extLst>
              <a:ext uri="{FF2B5EF4-FFF2-40B4-BE49-F238E27FC236}">
                <a16:creationId xmlns:a16="http://schemas.microsoft.com/office/drawing/2014/main" id="{987934F3-3E37-46EC-9433-E52226D6D194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592100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byggnad, sitter, svart, liten&#10;&#10;Beskrivning genererad med mycket hög exakthet">
            <a:extLst>
              <a:ext uri="{FF2B5EF4-FFF2-40B4-BE49-F238E27FC236}">
                <a16:creationId xmlns:a16="http://schemas.microsoft.com/office/drawing/2014/main" id="{E79BB19D-D425-4CAB-A21B-F10A6F4A98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0097" r="20097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EFCEF521-C78C-4C46-B06E-31872F56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5400" dirty="0"/>
              <a:t>System </a:t>
            </a:r>
            <a:r>
              <a:rPr lang="sv-SE" sz="5400" dirty="0" err="1"/>
              <a:t>Testing</a:t>
            </a:r>
            <a:endParaRPr lang="sv-SE" sz="54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5554F07-AB71-474D-A37F-A74EB4ABB4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 err="1"/>
              <a:t>Tested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everything</a:t>
            </a:r>
            <a:r>
              <a:rPr lang="sv-SE" dirty="0"/>
              <a:t> has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stored</a:t>
            </a:r>
            <a:r>
              <a:rPr lang="sv-SE" dirty="0"/>
              <a:t> </a:t>
            </a:r>
            <a:r>
              <a:rPr lang="sv-SE" dirty="0" err="1"/>
              <a:t>correctly</a:t>
            </a:r>
            <a:r>
              <a:rPr lang="sv-SE" dirty="0"/>
              <a:t> and </a:t>
            </a:r>
            <a:r>
              <a:rPr lang="sv-SE" dirty="0" err="1"/>
              <a:t>testing</a:t>
            </a:r>
            <a:r>
              <a:rPr lang="sv-SE" dirty="0"/>
              <a:t> the </a:t>
            </a:r>
            <a:r>
              <a:rPr lang="sv-SE" dirty="0" err="1"/>
              <a:t>graphs</a:t>
            </a:r>
            <a:r>
              <a:rPr lang="sv-SE" dirty="0"/>
              <a:t>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A1097A3-453E-493D-B691-11B180198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7398" y="2135612"/>
            <a:ext cx="5472000" cy="34454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v-SE" dirty="0" err="1">
                <a:ea typeface="+mn-lt"/>
                <a:cs typeface="+mn-lt"/>
              </a:rPr>
              <a:t>We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have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used</a:t>
            </a:r>
            <a:r>
              <a:rPr lang="sv-SE" b="1" dirty="0">
                <a:ea typeface="+mn-lt"/>
                <a:cs typeface="+mn-lt"/>
              </a:rPr>
              <a:t> </a:t>
            </a:r>
            <a:r>
              <a:rPr lang="sv-SE" b="1" dirty="0" err="1">
                <a:ea typeface="+mn-lt"/>
                <a:cs typeface="+mn-lt"/>
              </a:rPr>
              <a:t>MongoDB</a:t>
            </a:r>
            <a:r>
              <a:rPr lang="sv-SE" b="1" dirty="0">
                <a:ea typeface="+mn-lt"/>
                <a:cs typeface="+mn-lt"/>
              </a:rPr>
              <a:t> Compass </a:t>
            </a:r>
            <a:r>
              <a:rPr lang="sv-SE" dirty="0" err="1">
                <a:ea typeface="+mn-lt"/>
                <a:cs typeface="+mn-lt"/>
              </a:rPr>
              <a:t>which</a:t>
            </a:r>
            <a:r>
              <a:rPr lang="sv-SE" dirty="0">
                <a:ea typeface="+mn-lt"/>
                <a:cs typeface="+mn-lt"/>
              </a:rPr>
              <a:t> is program </a:t>
            </a:r>
            <a:r>
              <a:rPr lang="sv-SE" dirty="0" err="1">
                <a:ea typeface="+mn-lt"/>
                <a:cs typeface="+mn-lt"/>
              </a:rPr>
              <a:t>that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allows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any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user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within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our</a:t>
            </a:r>
            <a:r>
              <a:rPr lang="sv-SE" dirty="0">
                <a:ea typeface="+mn-lt"/>
                <a:cs typeface="+mn-lt"/>
              </a:rPr>
              <a:t> team to </a:t>
            </a:r>
            <a:r>
              <a:rPr lang="sv-SE" dirty="0" err="1">
                <a:ea typeface="+mn-lt"/>
                <a:cs typeface="+mn-lt"/>
              </a:rPr>
              <a:t>visualize</a:t>
            </a:r>
            <a:r>
              <a:rPr lang="sv-SE" dirty="0">
                <a:ea typeface="+mn-lt"/>
                <a:cs typeface="+mn-lt"/>
              </a:rPr>
              <a:t> and </a:t>
            </a:r>
            <a:r>
              <a:rPr lang="sv-SE" dirty="0" err="1">
                <a:ea typeface="+mn-lt"/>
                <a:cs typeface="+mn-lt"/>
              </a:rPr>
              <a:t>explore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our</a:t>
            </a:r>
            <a:r>
              <a:rPr lang="sv-SE" dirty="0">
                <a:ea typeface="+mn-lt"/>
                <a:cs typeface="+mn-lt"/>
              </a:rPr>
              <a:t> data </a:t>
            </a:r>
            <a:r>
              <a:rPr lang="sv-SE" dirty="0" err="1">
                <a:ea typeface="+mn-lt"/>
                <a:cs typeface="+mn-lt"/>
              </a:rPr>
              <a:t>scraped</a:t>
            </a:r>
            <a:r>
              <a:rPr lang="sv-SE" dirty="0">
                <a:ea typeface="+mn-lt"/>
                <a:cs typeface="+mn-lt"/>
              </a:rPr>
              <a:t> and be </a:t>
            </a:r>
            <a:r>
              <a:rPr lang="sv-SE" dirty="0" err="1">
                <a:ea typeface="+mn-lt"/>
                <a:cs typeface="+mn-lt"/>
              </a:rPr>
              <a:t>assured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if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they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been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inserted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into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database</a:t>
            </a:r>
            <a:r>
              <a:rPr lang="sv-SE" dirty="0">
                <a:ea typeface="+mn-lt"/>
                <a:cs typeface="+mn-lt"/>
              </a:rPr>
              <a:t>.</a:t>
            </a: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>
              <a:lnSpc>
                <a:spcPct val="150000"/>
              </a:lnSpc>
            </a:pPr>
            <a:r>
              <a:rPr lang="sv-SE" dirty="0" err="1">
                <a:ea typeface="+mn-lt"/>
                <a:cs typeface="+mn-lt"/>
              </a:rPr>
              <a:t>We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have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used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b="1" dirty="0" err="1">
                <a:ea typeface="+mn-lt"/>
                <a:cs typeface="+mn-lt"/>
              </a:rPr>
              <a:t>Jupyter</a:t>
            </a:r>
            <a:r>
              <a:rPr lang="sv-SE" b="1" dirty="0">
                <a:ea typeface="+mn-lt"/>
                <a:cs typeface="+mn-lt"/>
              </a:rPr>
              <a:t> Notebook</a:t>
            </a:r>
            <a:r>
              <a:rPr lang="sv-SE" dirty="0">
                <a:ea typeface="+mn-lt"/>
                <a:cs typeface="+mn-lt"/>
              </a:rPr>
              <a:t> to </a:t>
            </a:r>
            <a:r>
              <a:rPr lang="sv-SE" dirty="0" err="1">
                <a:ea typeface="+mn-lt"/>
                <a:cs typeface="+mn-lt"/>
              </a:rPr>
              <a:t>made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some</a:t>
            </a:r>
            <a:r>
              <a:rPr lang="sv-SE" dirty="0">
                <a:ea typeface="+mn-lt"/>
                <a:cs typeface="+mn-lt"/>
              </a:rPr>
              <a:t> tests </a:t>
            </a:r>
            <a:r>
              <a:rPr lang="sv-SE" dirty="0" err="1">
                <a:ea typeface="+mn-lt"/>
                <a:cs typeface="+mn-lt"/>
              </a:rPr>
              <a:t>about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graphs</a:t>
            </a:r>
            <a:r>
              <a:rPr lang="sv-SE" dirty="0">
                <a:ea typeface="+mn-lt"/>
                <a:cs typeface="+mn-lt"/>
              </a:rPr>
              <a:t> and data </a:t>
            </a:r>
            <a:r>
              <a:rPr lang="sv-SE" dirty="0" err="1">
                <a:ea typeface="+mn-lt"/>
                <a:cs typeface="+mn-lt"/>
              </a:rPr>
              <a:t>views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because</a:t>
            </a:r>
            <a:r>
              <a:rPr lang="sv-SE" dirty="0">
                <a:ea typeface="+mn-lt"/>
                <a:cs typeface="+mn-lt"/>
              </a:rPr>
              <a:t> it is </a:t>
            </a:r>
            <a:r>
              <a:rPr lang="sv-SE" dirty="0" err="1">
                <a:ea typeface="+mn-lt"/>
                <a:cs typeface="+mn-lt"/>
              </a:rPr>
              <a:t>good</a:t>
            </a:r>
            <a:r>
              <a:rPr lang="sv-SE" dirty="0">
                <a:ea typeface="+mn-lt"/>
                <a:cs typeface="+mn-lt"/>
              </a:rPr>
              <a:t> program to show </a:t>
            </a:r>
            <a:r>
              <a:rPr lang="sv-SE" dirty="0" err="1">
                <a:ea typeface="+mn-lt"/>
                <a:cs typeface="+mn-lt"/>
              </a:rPr>
              <a:t>them</a:t>
            </a:r>
            <a:r>
              <a:rPr lang="sv-SE" dirty="0">
                <a:ea typeface="+mn-lt"/>
                <a:cs typeface="+mn-lt"/>
              </a:rPr>
              <a:t>. In addition, </a:t>
            </a:r>
            <a:r>
              <a:rPr lang="sv-SE" dirty="0" err="1">
                <a:ea typeface="+mn-lt"/>
                <a:cs typeface="+mn-lt"/>
              </a:rPr>
              <a:t>when</a:t>
            </a:r>
            <a:r>
              <a:rPr lang="sv-SE" dirty="0">
                <a:ea typeface="+mn-lt"/>
                <a:cs typeface="+mn-lt"/>
              </a:rPr>
              <a:t> an alert is </a:t>
            </a:r>
            <a:r>
              <a:rPr lang="sv-SE" dirty="0" err="1">
                <a:ea typeface="+mn-lt"/>
                <a:cs typeface="+mn-lt"/>
              </a:rPr>
              <a:t>thrown</a:t>
            </a:r>
            <a:r>
              <a:rPr lang="sv-SE" dirty="0">
                <a:ea typeface="+mn-lt"/>
                <a:cs typeface="+mn-lt"/>
              </a:rPr>
              <a:t> is </a:t>
            </a:r>
            <a:r>
              <a:rPr lang="sv-SE" dirty="0" err="1">
                <a:ea typeface="+mn-lt"/>
                <a:cs typeface="+mn-lt"/>
              </a:rPr>
              <a:t>displayed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more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clearly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than</a:t>
            </a:r>
            <a:r>
              <a:rPr lang="sv-SE" dirty="0">
                <a:ea typeface="+mn-lt"/>
                <a:cs typeface="+mn-lt"/>
              </a:rPr>
              <a:t> by </a:t>
            </a:r>
            <a:r>
              <a:rPr lang="sv-SE" dirty="0" err="1">
                <a:ea typeface="+mn-lt"/>
                <a:cs typeface="+mn-lt"/>
              </a:rPr>
              <a:t>console</a:t>
            </a:r>
            <a:r>
              <a:rPr lang="sv-SE" dirty="0">
                <a:ea typeface="+mn-lt"/>
                <a:cs typeface="+mn-lt"/>
              </a:rPr>
              <a:t> and is </a:t>
            </a:r>
            <a:r>
              <a:rPr lang="sv-SE" dirty="0" err="1">
                <a:ea typeface="+mn-lt"/>
                <a:cs typeface="+mn-lt"/>
              </a:rPr>
              <a:t>easier</a:t>
            </a:r>
            <a:r>
              <a:rPr lang="sv-SE" dirty="0">
                <a:ea typeface="+mn-lt"/>
                <a:cs typeface="+mn-lt"/>
              </a:rPr>
              <a:t> to </a:t>
            </a:r>
            <a:r>
              <a:rPr lang="sv-SE" dirty="0" err="1">
                <a:ea typeface="+mn-lt"/>
                <a:cs typeface="+mn-lt"/>
              </a:rPr>
              <a:t>detect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mistake</a:t>
            </a:r>
            <a:endParaRPr lang="sv-SE" dirty="0" err="1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5AF26D20-E5AA-460D-B9FA-B0B15F486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7D4BE967-8B9B-45CB-B002-F2F89AD4463B}"/>
              </a:ext>
            </a:extLst>
          </p:cNvPr>
          <p:cNvSpPr txBox="1"/>
          <p:nvPr/>
        </p:nvSpPr>
        <p:spPr>
          <a:xfrm>
            <a:off x="9788913" y="6406376"/>
            <a:ext cx="2399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4633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CEBD9262-899D-480C-89E3-E29E9F52EC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371351"/>
          </a:xfrm>
        </p:spPr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34512B5-0516-40DE-ADEE-B51B0782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ANALYSIS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E6AB2A-E393-4091-8EF5-C4F97AC4C6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GRAPHS AND RESULTS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745D91-0F12-4036-9190-0EC88C5E61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0EB45C-41D3-4E29-92BB-53CF1FDD991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12</a:t>
            </a:fld>
            <a:endParaRPr lang="sv-SE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BEC5ED-DCCD-4367-9E15-D351E5195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" y="74225"/>
            <a:ext cx="2863445" cy="20676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5CE91C-D2DF-4EC5-90AD-717739CA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4" y="2015148"/>
            <a:ext cx="3108914" cy="19404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2C9801-C0E7-4AD3-8C1C-2BE538156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9" y="4102143"/>
            <a:ext cx="2609539" cy="21911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3F8DE7-C9D6-4D18-B6E6-2EF27ECF7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137" y="622242"/>
            <a:ext cx="5463595" cy="23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9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660E7DA-3D69-40CA-AC38-378E9C05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Big Data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E7EB98B-6BA0-40F1-8424-F401FAD7D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>
                <a:ea typeface="+mn-lt"/>
                <a:cs typeface="+mn-lt"/>
              </a:rPr>
              <a:t>The </a:t>
            </a:r>
            <a:r>
              <a:rPr lang="sv-SE" dirty="0" err="1">
                <a:ea typeface="+mn-lt"/>
                <a:cs typeface="+mn-lt"/>
              </a:rPr>
              <a:t>four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stages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of</a:t>
            </a:r>
            <a:r>
              <a:rPr lang="sv-SE" dirty="0">
                <a:ea typeface="+mn-lt"/>
                <a:cs typeface="+mn-lt"/>
              </a:rPr>
              <a:t> the information management </a:t>
            </a:r>
            <a:r>
              <a:rPr lang="sv-SE" dirty="0" err="1">
                <a:ea typeface="+mn-lt"/>
                <a:cs typeface="+mn-lt"/>
              </a:rPr>
              <a:t>cycle</a:t>
            </a:r>
            <a:r>
              <a:rPr lang="sv-SE" dirty="0">
                <a:ea typeface="+mn-lt"/>
                <a:cs typeface="+mn-lt"/>
              </a:rPr>
              <a:t>:</a:t>
            </a:r>
            <a:endParaRPr lang="sv-SE" dirty="0"/>
          </a:p>
          <a:p>
            <a:endParaRPr lang="sv-SE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973830B6-B96B-414A-9C03-E7519E9D1A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925" y="1456244"/>
            <a:ext cx="2578758" cy="467925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1º Information </a:t>
            </a:r>
            <a:r>
              <a:rPr lang="sv-SE" b="1" dirty="0" err="1">
                <a:ea typeface="+mn-lt"/>
                <a:cs typeface="+mn-lt"/>
              </a:rPr>
              <a:t>acquisition</a:t>
            </a:r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EA39E5-BE7E-4942-AC98-24CED5962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00488" y="3612962"/>
            <a:ext cx="2495124" cy="66172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2º </a:t>
            </a:r>
            <a:r>
              <a:rPr lang="sv-SE" b="1" dirty="0" err="1">
                <a:ea typeface="+mn-lt"/>
                <a:cs typeface="+mn-lt"/>
              </a:rPr>
              <a:t>Storage</a:t>
            </a:r>
            <a:endParaRPr lang="sv-SE" sz="1400" dirty="0" err="1">
              <a:ea typeface="+mn-lt"/>
              <a:cs typeface="+mn-lt"/>
            </a:endParaRPr>
          </a:p>
          <a:p>
            <a:pPr marL="0" indent="0">
              <a:buNone/>
            </a:pPr>
            <a:endParaRPr lang="sv-SE" sz="1400" dirty="0"/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B26C2577-FA92-46BD-8533-42501A2B80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447314"/>
            <a:ext cx="2541587" cy="36000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3º Management</a:t>
            </a:r>
            <a:endParaRPr lang="sv-SE" sz="1600" dirty="0"/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43585C33-85C1-4A30-879A-67FAA4E372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00541" y="3795869"/>
            <a:ext cx="2968435" cy="75378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4º </a:t>
            </a:r>
            <a:r>
              <a:rPr lang="sv-SE" b="1" dirty="0" err="1">
                <a:ea typeface="+mn-lt"/>
                <a:cs typeface="+mn-lt"/>
              </a:rPr>
              <a:t>Analysis</a:t>
            </a:r>
            <a:r>
              <a:rPr lang="sv-SE" b="1" dirty="0">
                <a:ea typeface="+mn-lt"/>
                <a:cs typeface="+mn-lt"/>
              </a:rPr>
              <a:t> and </a:t>
            </a:r>
            <a:r>
              <a:rPr lang="sv-SE" b="1" dirty="0" err="1">
                <a:ea typeface="+mn-lt"/>
                <a:cs typeface="+mn-lt"/>
              </a:rPr>
              <a:t>conclusion</a:t>
            </a:r>
            <a:endParaRPr lang="sv-SE" b="1" dirty="0" err="1"/>
          </a:p>
          <a:p>
            <a:pPr marL="0" indent="0">
              <a:buNone/>
            </a:pPr>
            <a:endParaRPr lang="sv-SE" sz="1400" dirty="0"/>
          </a:p>
        </p:txBody>
      </p:sp>
      <p:pic>
        <p:nvPicPr>
          <p:cNvPr id="12" name="Bildobjekt 10">
            <a:extLst>
              <a:ext uri="{FF2B5EF4-FFF2-40B4-BE49-F238E27FC236}">
                <a16:creationId xmlns:a16="http://schemas.microsoft.com/office/drawing/2014/main" id="{D5323983-9689-440F-8B0A-52BFB9999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8271D565-9C6E-4ECD-93EA-ED03EBBCB230}"/>
              </a:ext>
            </a:extLst>
          </p:cNvPr>
          <p:cNvSpPr txBox="1"/>
          <p:nvPr/>
        </p:nvSpPr>
        <p:spPr>
          <a:xfrm>
            <a:off x="9788913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96BDA35-647E-4AA6-81DE-908D0EF7E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59" y="1926922"/>
            <a:ext cx="2763722" cy="1558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8AE565-F190-4863-9F5B-8687CE3F7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488" y="4126731"/>
            <a:ext cx="2682779" cy="1877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FC00F17-A4B0-4CE8-A6B2-26C63DA26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554" y="1887148"/>
            <a:ext cx="2888478" cy="1951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1FDFA92-BE7A-42ED-9D1C-019A09ECC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1512" y="4185020"/>
            <a:ext cx="2340864" cy="18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2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7" descr="En bild som visar inomhus, tecken, sitter, bär&#10;&#10;Beskrivning genererad med mycket hög exakthet">
            <a:extLst>
              <a:ext uri="{FF2B5EF4-FFF2-40B4-BE49-F238E27FC236}">
                <a16:creationId xmlns:a16="http://schemas.microsoft.com/office/drawing/2014/main" id="{5E1448CD-42EF-4EA5-B593-1F494711B4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136" b="1136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928F4455-96BF-44DC-A3A4-7A0DB030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Thanks  for your attention!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BC08530B-7F33-4BC8-94A0-06D367FD1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252000" tIns="180000" rIns="180000" bIns="180000" rtlCol="0" anchor="t">
            <a:noAutofit/>
          </a:bodyPr>
          <a:lstStyle/>
          <a:p>
            <a:r>
              <a:rPr lang="sv-SE" dirty="0"/>
              <a:t>The P.A.C.M.A.N Project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AECE3B72-2EB3-481F-A3AA-60109B1FC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69534"/>
            <a:ext cx="438614" cy="437956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DF78F0FC-4499-4E6A-92D2-695759CF03BF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/>
              <a:t>Madrid in Black</a:t>
            </a:r>
          </a:p>
        </p:txBody>
      </p:sp>
    </p:spTree>
    <p:extLst>
      <p:ext uri="{BB962C8B-B14F-4D97-AF65-F5344CB8AC3E}">
        <p14:creationId xmlns:p14="http://schemas.microsoft.com/office/powerpoint/2010/main" val="254845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2408" y="3567505"/>
            <a:ext cx="5472000" cy="2999426"/>
          </a:xfrm>
        </p:spPr>
        <p:txBody>
          <a:bodyPr rtlCol="0"/>
          <a:lstStyle/>
          <a:p>
            <a:r>
              <a:rPr lang="en-US" sz="2800" dirty="0"/>
              <a:t>What</a:t>
            </a:r>
            <a:r>
              <a:rPr lang="sv-SE" sz="2800" dirty="0"/>
              <a:t> is P.A.C.M.A.N?</a:t>
            </a:r>
          </a:p>
          <a:p>
            <a:pPr lvl="2"/>
            <a:r>
              <a:rPr lang="sv-SE" sz="2400" dirty="0"/>
              <a:t>Promoting</a:t>
            </a:r>
          </a:p>
          <a:p>
            <a:pPr lvl="2"/>
            <a:r>
              <a:rPr lang="sv-SE" sz="2400" dirty="0"/>
              <a:t>Acquisition of</a:t>
            </a:r>
          </a:p>
          <a:p>
            <a:pPr lvl="2"/>
            <a:r>
              <a:rPr lang="sv-SE" sz="2400" dirty="0"/>
              <a:t>Competences in a </a:t>
            </a:r>
          </a:p>
          <a:p>
            <a:pPr lvl="2"/>
            <a:r>
              <a:rPr lang="sv-SE" sz="2400" dirty="0"/>
              <a:t>Multicultural and </a:t>
            </a:r>
          </a:p>
          <a:p>
            <a:pPr lvl="2"/>
            <a:r>
              <a:rPr lang="sv-SE" sz="2400" dirty="0"/>
              <a:t>Associative </a:t>
            </a:r>
          </a:p>
          <a:p>
            <a:pPr lvl="2"/>
            <a:r>
              <a:rPr lang="sv-SE" sz="2400" dirty="0"/>
              <a:t>Network</a:t>
            </a:r>
            <a:endParaRPr lang="sv-SE" sz="2600" dirty="0"/>
          </a:p>
          <a:p>
            <a:r>
              <a:rPr lang="sv-SE" sz="2800" dirty="0"/>
              <a:t>Purpose of the Project</a:t>
            </a:r>
          </a:p>
          <a:p>
            <a:r>
              <a:rPr lang="sv-SE" sz="2800" dirty="0"/>
              <a:t>The Idea</a:t>
            </a:r>
          </a:p>
          <a:p>
            <a:endParaRPr lang="sv-SE" sz="2800" dirty="0"/>
          </a:p>
          <a:p>
            <a:endParaRPr lang="sv-SE" dirty="0"/>
          </a:p>
        </p:txBody>
      </p:sp>
      <p:pic>
        <p:nvPicPr>
          <p:cNvPr id="9" name="Platshållare för bild 8" descr="Hand som rör vid en mobiltelefon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Introduction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The P.A.C.M.A.N Project</a:t>
            </a:r>
          </a:p>
        </p:txBody>
      </p:sp>
      <p:pic>
        <p:nvPicPr>
          <p:cNvPr id="6" name="Bildobjekt 10">
            <a:extLst>
              <a:ext uri="{FF2B5EF4-FFF2-40B4-BE49-F238E27FC236}">
                <a16:creationId xmlns:a16="http://schemas.microsoft.com/office/drawing/2014/main" id="{03364A28-D935-4564-AE1D-2AEC5644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A2FDE45-AFF9-4515-A0D1-AD5ABF9AD947}"/>
              </a:ext>
            </a:extLst>
          </p:cNvPr>
          <p:cNvSpPr txBox="1"/>
          <p:nvPr/>
        </p:nvSpPr>
        <p:spPr>
          <a:xfrm>
            <a:off x="9790671" y="6382265"/>
            <a:ext cx="2403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8BE82E31-346A-41DA-A2D5-0AF3C3ECB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790783" cy="17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sv-SE"/>
              <a:t>Schools and Students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/>
              <a:t>Madrid in Black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sv-SE"/>
              <a:t>Schools and Countries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en-GB" sz="1600">
                <a:latin typeface="Caranda"/>
              </a:rPr>
              <a:t>Carlow Institute of Further Education and Training from Carlow, Ireland.</a:t>
            </a:r>
          </a:p>
          <a:p>
            <a:r>
              <a:rPr lang="en-GB" sz="1600">
                <a:ea typeface="+mn-lt"/>
                <a:cs typeface="+mn-lt"/>
              </a:rPr>
              <a:t>IES El Lago from Madrid, Spain</a:t>
            </a:r>
          </a:p>
          <a:p>
            <a:r>
              <a:rPr lang="en-GB" sz="1600">
                <a:ea typeface="+mn-lt"/>
                <a:cs typeface="+mn-lt"/>
              </a:rPr>
              <a:t>SPS Na Proseku from Prague, Czech Republic</a:t>
            </a:r>
          </a:p>
          <a:p>
            <a:r>
              <a:rPr lang="en-GB" sz="1600">
                <a:ea typeface="+mn-lt"/>
                <a:cs typeface="+mn-lt"/>
              </a:rPr>
              <a:t>Hälsinglands Utbildningsförbund from Sörderhamn, Sweden</a:t>
            </a:r>
            <a:endParaRPr lang="en-GB" sz="1600">
              <a:latin typeface="Candara"/>
            </a:endParaRP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sv-SE"/>
              <a:t>Students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/>
              <a:t>Ireland – Dan Besleaga and Shane Pitman</a:t>
            </a:r>
          </a:p>
          <a:p>
            <a:r>
              <a:rPr lang="sv-SE" dirty="0"/>
              <a:t>Spain - </a:t>
            </a:r>
            <a:r>
              <a:rPr lang="es" dirty="0">
                <a:ea typeface="+mn-lt"/>
                <a:cs typeface="+mn-lt"/>
              </a:rPr>
              <a:t>Sergio Castillo and Mateo Sagaseta</a:t>
            </a:r>
            <a:endParaRPr lang="sv-SE" dirty="0">
              <a:ea typeface="+mn-lt"/>
              <a:cs typeface="+mn-lt"/>
            </a:endParaRPr>
          </a:p>
          <a:p>
            <a:r>
              <a:rPr lang="es" dirty="0"/>
              <a:t>Czech - </a:t>
            </a:r>
            <a:r>
              <a:rPr lang="en-GB" dirty="0">
                <a:ea typeface="+mn-lt"/>
                <a:cs typeface="+mn-lt"/>
              </a:rPr>
              <a:t>Michael </a:t>
            </a:r>
            <a:r>
              <a:rPr lang="en-GB" dirty="0" err="1">
                <a:ea typeface="+mn-lt"/>
                <a:cs typeface="+mn-lt"/>
              </a:rPr>
              <a:t>Kazda</a:t>
            </a:r>
            <a:r>
              <a:rPr lang="en-GB" dirty="0">
                <a:ea typeface="+mn-lt"/>
                <a:cs typeface="+mn-lt"/>
              </a:rPr>
              <a:t> and Michal </a:t>
            </a:r>
            <a:r>
              <a:rPr lang="en-GB" dirty="0" err="1">
                <a:ea typeface="+mn-lt"/>
                <a:cs typeface="+mn-lt"/>
              </a:rPr>
              <a:t>Dvořák</a:t>
            </a:r>
            <a:endParaRPr lang="en-GB" dirty="0">
              <a:ea typeface="+mn-lt"/>
              <a:cs typeface="+mn-lt"/>
            </a:endParaRPr>
          </a:p>
          <a:p>
            <a:r>
              <a:rPr lang="en-GB" dirty="0"/>
              <a:t>Sweden – Johan Larm and Knut Lundgren</a:t>
            </a:r>
          </a:p>
        </p:txBody>
      </p:sp>
      <p:sp>
        <p:nvSpPr>
          <p:cNvPr id="12" name="Rektangulär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cxnSp>
        <p:nvCxnSpPr>
          <p:cNvPr id="11" name="Rak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pic>
        <p:nvPicPr>
          <p:cNvPr id="8" name="Bildobjekt 10">
            <a:extLst>
              <a:ext uri="{FF2B5EF4-FFF2-40B4-BE49-F238E27FC236}">
                <a16:creationId xmlns:a16="http://schemas.microsoft.com/office/drawing/2014/main" id="{6AD41721-1966-4B57-9568-99F2B6EAC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FA78E854-4F6A-4F20-8414-ED60193D7F3C}"/>
              </a:ext>
            </a:extLst>
          </p:cNvPr>
          <p:cNvSpPr txBox="1"/>
          <p:nvPr/>
        </p:nvSpPr>
        <p:spPr>
          <a:xfrm>
            <a:off x="9800968" y="6382265"/>
            <a:ext cx="23930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r>
              <a:rPr lang="sv-SE"/>
              <a:t>The </a:t>
            </a:r>
            <a:r>
              <a:rPr lang="en-US"/>
              <a:t>Companies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BInfluencer and Grupo OneTec</a:t>
            </a:r>
          </a:p>
        </p:txBody>
      </p:sp>
      <p:pic>
        <p:nvPicPr>
          <p:cNvPr id="9" name="Bildobjekt 9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96209EA1-C2D6-4651-9233-BC945F51E2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678" y="797714"/>
            <a:ext cx="3127153" cy="3115194"/>
          </a:xfrm>
        </p:spPr>
      </p:pic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DF2F33C1-D83B-4CFE-9C2B-C97535A11C14}"/>
              </a:ext>
            </a:extLst>
          </p:cNvPr>
          <p:cNvSpPr/>
          <p:nvPr/>
        </p:nvSpPr>
        <p:spPr>
          <a:xfrm>
            <a:off x="120326" y="4033149"/>
            <a:ext cx="4738778" cy="5837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Bildobjekt 14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871CEC39-4BE5-41D4-9578-170114B17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55" y="3878160"/>
            <a:ext cx="4698520" cy="89369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FCD15EE8-CAEE-4B3E-BE14-8BD354729523}"/>
              </a:ext>
            </a:extLst>
          </p:cNvPr>
          <p:cNvSpPr txBox="1"/>
          <p:nvPr/>
        </p:nvSpPr>
        <p:spPr>
          <a:xfrm>
            <a:off x="5370482" y="3932747"/>
            <a:ext cx="65675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v-SE" sz="2400"/>
              <a:t>Support and Supervision</a:t>
            </a:r>
          </a:p>
          <a:p>
            <a:pPr marL="285750" indent="-285750">
              <a:buFont typeface="Arial"/>
              <a:buChar char="•"/>
            </a:pPr>
            <a:r>
              <a:rPr lang="sv-SE" sz="2400" err="1"/>
              <a:t>BInfluencer</a:t>
            </a:r>
          </a:p>
          <a:p>
            <a:pPr marL="285750" indent="-285750">
              <a:buFont typeface="Arial"/>
              <a:buChar char="•"/>
            </a:pPr>
            <a:r>
              <a:rPr lang="sv-SE" sz="2400" err="1"/>
              <a:t>Grupo</a:t>
            </a:r>
            <a:r>
              <a:rPr lang="sv-SE" sz="2400"/>
              <a:t> </a:t>
            </a:r>
            <a:r>
              <a:rPr lang="sv-SE" sz="2400" err="1"/>
              <a:t>OneTec</a:t>
            </a:r>
          </a:p>
        </p:txBody>
      </p:sp>
      <p:pic>
        <p:nvPicPr>
          <p:cNvPr id="4" name="Bildobjekt 10">
            <a:extLst>
              <a:ext uri="{FF2B5EF4-FFF2-40B4-BE49-F238E27FC236}">
                <a16:creationId xmlns:a16="http://schemas.microsoft.com/office/drawing/2014/main" id="{5CAC9202-FC51-42AC-BB36-9E742DA94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22C3D4DE-4F73-407D-A1E8-3A526A7874AF}"/>
              </a:ext>
            </a:extLst>
          </p:cNvPr>
          <p:cNvSpPr txBox="1"/>
          <p:nvPr/>
        </p:nvSpPr>
        <p:spPr>
          <a:xfrm>
            <a:off x="9780374" y="6382265"/>
            <a:ext cx="24136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vart, redskap, klocka, bil&#10;&#10;Beskrivning genererad med mycket hög exakthet">
            <a:extLst>
              <a:ext uri="{FF2B5EF4-FFF2-40B4-BE49-F238E27FC236}">
                <a16:creationId xmlns:a16="http://schemas.microsoft.com/office/drawing/2014/main" id="{419C4CBD-EED0-4062-9F5F-5B02800A9C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2C11248-B1DA-478E-8739-63E85BA5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507" y="3802899"/>
            <a:ext cx="4648200" cy="985000"/>
          </a:xfrm>
        </p:spPr>
        <p:txBody>
          <a:bodyPr/>
          <a:lstStyle/>
          <a:p>
            <a:r>
              <a:rPr lang="sv-SE" sz="4000" err="1"/>
              <a:t>Organization</a:t>
            </a:r>
            <a:r>
              <a:rPr lang="sv-SE" sz="4000"/>
              <a:t> and </a:t>
            </a:r>
            <a:r>
              <a:rPr lang="sv-SE" sz="4000" err="1"/>
              <a:t>Skills</a:t>
            </a:r>
            <a:endParaRPr lang="sv-SE" sz="40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0911FA4-A869-485F-A299-B5117B4130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/>
              <a:t>Organization</a:t>
            </a:r>
            <a:r>
              <a:rPr lang="sv-SE"/>
              <a:t> and </a:t>
            </a:r>
            <a:r>
              <a:rPr lang="sv-SE" err="1"/>
              <a:t>Responsibility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376BDFAE-ED59-47B7-8100-20E151C3E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966051"/>
            <a:ext cx="1773513" cy="2544085"/>
          </a:xfrm>
        </p:spPr>
        <p:txBody>
          <a:bodyPr/>
          <a:lstStyle/>
          <a:p>
            <a:pPr marL="0" indent="0">
              <a:buNone/>
            </a:pPr>
            <a:r>
              <a:rPr lang="sv-SE" b="1" err="1"/>
              <a:t>Organization</a:t>
            </a:r>
          </a:p>
          <a:p>
            <a:r>
              <a:rPr lang="en-US"/>
              <a:t>First Stage</a:t>
            </a:r>
          </a:p>
          <a:p>
            <a:r>
              <a:rPr lang="en-US"/>
              <a:t>Second Stage</a:t>
            </a:r>
          </a:p>
          <a:p>
            <a:r>
              <a:rPr lang="en-US"/>
              <a:t>Third Stage</a:t>
            </a:r>
          </a:p>
          <a:p>
            <a:r>
              <a:rPr lang="en-US"/>
              <a:t>Fourth Stage</a:t>
            </a:r>
          </a:p>
          <a:p>
            <a:r>
              <a:rPr lang="en-US"/>
              <a:t>Fifth Stage</a:t>
            </a:r>
          </a:p>
          <a:p>
            <a:r>
              <a:rPr lang="en-US"/>
              <a:t>Final Stage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5872B0B4-8F69-4517-AD50-069001C1401B}"/>
              </a:ext>
            </a:extLst>
          </p:cNvPr>
          <p:cNvSpPr txBox="1"/>
          <p:nvPr/>
        </p:nvSpPr>
        <p:spPr>
          <a:xfrm>
            <a:off x="2412271" y="2930585"/>
            <a:ext cx="2724615" cy="27238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Responsibility</a:t>
            </a:r>
            <a:endParaRPr lang="sv-SE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</a:t>
            </a: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endParaRPr lang="sv-SE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the Spider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Store it in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Graphs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sv-SE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endParaRPr lang="sv-SE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F2067CDE-C9DD-4D95-8949-DFCA5F89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2D4D19EE-EDB6-4EF2-843E-AB638F66891E}"/>
              </a:ext>
            </a:extLst>
          </p:cNvPr>
          <p:cNvSpPr txBox="1"/>
          <p:nvPr/>
        </p:nvSpPr>
        <p:spPr>
          <a:xfrm>
            <a:off x="9770076" y="6402860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26875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klocka&#10;&#10;Beskrivning genererad med mycket hög exakthet">
            <a:extLst>
              <a:ext uri="{FF2B5EF4-FFF2-40B4-BE49-F238E27FC236}">
                <a16:creationId xmlns:a16="http://schemas.microsoft.com/office/drawing/2014/main" id="{C89D246E-8E33-4AE7-8776-DFB7749240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AA91CFA-7038-44D0-B270-EE8ACF482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8" y="1219533"/>
            <a:ext cx="4648200" cy="985000"/>
          </a:xfrm>
        </p:spPr>
        <p:txBody>
          <a:bodyPr/>
          <a:lstStyle/>
          <a:p>
            <a:r>
              <a:rPr lang="sv-SE" sz="4000" dirty="0"/>
              <a:t>Organization and Skills</a:t>
            </a:r>
            <a:endParaRPr lang="sv-SE" dirty="0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7BE595EA-9531-46BD-9459-A513516D4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634" y="2938174"/>
            <a:ext cx="5303639" cy="3083060"/>
          </a:xfrm>
        </p:spPr>
        <p:txBody>
          <a:bodyPr/>
          <a:lstStyle/>
          <a:p>
            <a:pPr marL="285750" indent="-285750"/>
            <a:r>
              <a:rPr lang="sv-SE" b="1"/>
              <a:t>Communication</a:t>
            </a:r>
          </a:p>
          <a:p>
            <a:pPr marL="285750" indent="-285750"/>
            <a:r>
              <a:rPr lang="sv-SE" b="1" err="1"/>
              <a:t>Initiative</a:t>
            </a:r>
            <a:endParaRPr lang="sv-SE" b="1"/>
          </a:p>
          <a:p>
            <a:pPr marL="285750" indent="-285750"/>
            <a:r>
              <a:rPr lang="sv-SE" b="1"/>
              <a:t>Problem </a:t>
            </a:r>
            <a:r>
              <a:rPr lang="sv-SE" b="1" err="1"/>
              <a:t>Solving</a:t>
            </a:r>
            <a:endParaRPr lang="sv-SE" b="1"/>
          </a:p>
          <a:p>
            <a:pPr marL="285750" indent="-285750"/>
            <a:r>
              <a:rPr lang="sv-SE" b="1" err="1"/>
              <a:t>Conflict</a:t>
            </a:r>
            <a:r>
              <a:rPr lang="sv-SE" b="1"/>
              <a:t> </a:t>
            </a:r>
            <a:r>
              <a:rPr lang="sv-SE" b="1" err="1"/>
              <a:t>Result</a:t>
            </a:r>
            <a:r>
              <a:rPr lang="sv-SE" b="1"/>
              <a:t> &amp; </a:t>
            </a:r>
            <a:r>
              <a:rPr lang="sv-SE" b="1" err="1"/>
              <a:t>Critical</a:t>
            </a:r>
            <a:r>
              <a:rPr lang="sv-SE" b="1"/>
              <a:t> </a:t>
            </a:r>
            <a:r>
              <a:rPr lang="sv-SE" b="1" err="1"/>
              <a:t>Thinking</a:t>
            </a:r>
            <a:endParaRPr lang="sv-SE" b="1"/>
          </a:p>
          <a:p>
            <a:pPr marL="285750" indent="-285750"/>
            <a:r>
              <a:rPr lang="sv-SE" b="1"/>
              <a:t>Decision </a:t>
            </a:r>
            <a:r>
              <a:rPr lang="sv-SE" b="1" err="1"/>
              <a:t>Making</a:t>
            </a:r>
            <a:endParaRPr lang="sv-SE" b="1"/>
          </a:p>
          <a:p>
            <a:pPr marL="285750" indent="-285750"/>
            <a:r>
              <a:rPr lang="sv-SE" b="1" err="1"/>
              <a:t>Willingess</a:t>
            </a:r>
            <a:r>
              <a:rPr lang="sv-SE" b="1"/>
              <a:t> to </a:t>
            </a:r>
            <a:r>
              <a:rPr lang="sv-SE" b="1" err="1"/>
              <a:t>Learn</a:t>
            </a:r>
            <a:r>
              <a:rPr lang="sv-SE" b="1"/>
              <a:t> &amp; </a:t>
            </a:r>
            <a:r>
              <a:rPr lang="sv-SE" b="1" err="1"/>
              <a:t>Enthusiasm</a:t>
            </a:r>
            <a:endParaRPr lang="sv-SE" b="1"/>
          </a:p>
          <a:p>
            <a:pPr marL="285750" indent="-285750"/>
            <a:r>
              <a:rPr lang="sv-SE" b="1"/>
              <a:t>Teamwork &amp; </a:t>
            </a:r>
            <a:r>
              <a:rPr lang="sv-SE" b="1" err="1"/>
              <a:t>Cooperation</a:t>
            </a:r>
            <a:endParaRPr lang="sv-SE" b="1"/>
          </a:p>
          <a:p>
            <a:pPr marL="285750" indent="-285750"/>
            <a:r>
              <a:rPr lang="sv-SE" b="1" err="1"/>
              <a:t>European</a:t>
            </a:r>
            <a:r>
              <a:rPr lang="sv-SE" b="1"/>
              <a:t> Culture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4D405836-5080-44B0-AF0A-9B178C8C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6052D583-95BD-4084-A3FF-8356C6322BE3}"/>
              </a:ext>
            </a:extLst>
          </p:cNvPr>
          <p:cNvSpPr txBox="1"/>
          <p:nvPr/>
        </p:nvSpPr>
        <p:spPr>
          <a:xfrm>
            <a:off x="9770579" y="6406376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13110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person, inomhus, bärbar dator, dator&#10;&#10;Beskrivning genererad med mycket hög exakthet">
            <a:extLst>
              <a:ext uri="{FF2B5EF4-FFF2-40B4-BE49-F238E27FC236}">
                <a16:creationId xmlns:a16="http://schemas.microsoft.com/office/drawing/2014/main" id="{31C3E411-17AB-439C-B339-D25B3E1AF3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1D9404A2-DDBC-4D5F-B444-5A1DC7AB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590210"/>
            <a:ext cx="6641900" cy="1124345"/>
          </a:xfrm>
        </p:spPr>
        <p:txBody>
          <a:bodyPr/>
          <a:lstStyle/>
          <a:p>
            <a:r>
              <a:rPr lang="sv-SE"/>
              <a:t>The </a:t>
            </a:r>
            <a:r>
              <a:rPr lang="sv-SE" err="1"/>
              <a:t>Objective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4B17932-9596-4F99-ADAA-D6B7891AA4E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75843" y="1714556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Tasks, </a:t>
            </a:r>
            <a:r>
              <a:rPr lang="sv-SE" err="1"/>
              <a:t>Ideas</a:t>
            </a:r>
            <a:r>
              <a:rPr lang="sv-SE"/>
              <a:t> and Teamwork.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F92CDB3-66A7-4BA1-BD13-90DD0A797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2613459"/>
            <a:ext cx="5472000" cy="333412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sz="2400"/>
              <a:t>The Main </a:t>
            </a:r>
            <a:r>
              <a:rPr lang="sv-SE" sz="2400" err="1"/>
              <a:t>Goal</a:t>
            </a:r>
            <a:endParaRPr lang="sv-SE" sz="2400"/>
          </a:p>
          <a:p>
            <a:r>
              <a:rPr lang="sv-SE" sz="2400" err="1"/>
              <a:t>Crawler</a:t>
            </a:r>
            <a:r>
              <a:rPr lang="sv-SE" sz="2400"/>
              <a:t>/Spider</a:t>
            </a:r>
          </a:p>
          <a:p>
            <a:r>
              <a:rPr lang="sv-SE" sz="2400" err="1"/>
              <a:t>TiKToK</a:t>
            </a:r>
            <a:endParaRPr lang="sv-SE" sz="2400"/>
          </a:p>
          <a:p>
            <a:r>
              <a:rPr lang="sv-SE" sz="2400" err="1"/>
              <a:t>Scraping</a:t>
            </a:r>
            <a:endParaRPr lang="sv-SE" sz="2400"/>
          </a:p>
          <a:p>
            <a:r>
              <a:rPr lang="sv-SE" sz="2400" err="1"/>
              <a:t>MongoDB</a:t>
            </a:r>
          </a:p>
          <a:p>
            <a:r>
              <a:rPr lang="sv-SE" sz="2400"/>
              <a:t>Pandas and </a:t>
            </a:r>
            <a:r>
              <a:rPr lang="sv-SE" sz="2400" err="1"/>
              <a:t>Matplotlib</a:t>
            </a:r>
            <a:endParaRPr lang="sv-SE" sz="2400"/>
          </a:p>
          <a:p>
            <a:r>
              <a:rPr lang="sv-SE" sz="2400"/>
              <a:t>Creating Bridges</a:t>
            </a:r>
          </a:p>
          <a:p>
            <a:endParaRPr lang="sv-SE" sz="240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F406B4F-96C4-42AA-83DC-466E29B2FB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9692BCD1-DEF8-46E7-A70F-98F95301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1FD989FC-67F0-4022-B3A5-DD0E82062C8A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491142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itter, dator, bord&#10;&#10;Beskrivning genererad med mycket hög exakthet">
            <a:extLst>
              <a:ext uri="{FF2B5EF4-FFF2-40B4-BE49-F238E27FC236}">
                <a16:creationId xmlns:a16="http://schemas.microsoft.com/office/drawing/2014/main" id="{C151510A-968E-4E27-9A4F-9D0E735297C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9" r="18119"/>
          <a:stretch/>
        </p:blipFill>
        <p:spPr>
          <a:xfrm>
            <a:off x="6096000" y="101600"/>
            <a:ext cx="6096000" cy="6270006"/>
          </a:xfrm>
        </p:spPr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5182CA56-371F-4D06-B1AA-C4B92C93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68" y="1944136"/>
            <a:ext cx="6641900" cy="1124345"/>
          </a:xfrm>
        </p:spPr>
        <p:txBody>
          <a:bodyPr/>
          <a:lstStyle/>
          <a:p>
            <a:r>
              <a:rPr lang="sv-SE"/>
              <a:t>Technologies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9CEDA12-3819-4DF8-A1D6-B44D0CF175B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1934" y="3068482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>
                <a:ea typeface="+mn-lt"/>
                <a:cs typeface="+mn-lt"/>
              </a:rPr>
              <a:t>We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have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used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several</a:t>
            </a:r>
            <a:r>
              <a:rPr lang="sv-SE">
                <a:ea typeface="+mn-lt"/>
                <a:cs typeface="+mn-lt"/>
              </a:rPr>
              <a:t> kinds </a:t>
            </a:r>
            <a:r>
              <a:rPr lang="sv-SE" err="1">
                <a:ea typeface="+mn-lt"/>
                <a:cs typeface="+mn-lt"/>
              </a:rPr>
              <a:t>of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technology</a:t>
            </a:r>
            <a:r>
              <a:rPr lang="sv-SE">
                <a:ea typeface="+mn-lt"/>
                <a:cs typeface="+mn-lt"/>
              </a:rPr>
              <a:t> in </a:t>
            </a:r>
            <a:r>
              <a:rPr lang="sv-SE" err="1">
                <a:ea typeface="+mn-lt"/>
                <a:cs typeface="+mn-lt"/>
              </a:rPr>
              <a:t>this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project</a:t>
            </a:r>
            <a:r>
              <a:rPr lang="sv-SE">
                <a:ea typeface="+mn-lt"/>
                <a:cs typeface="+mn-lt"/>
              </a:rPr>
              <a:t>.</a:t>
            </a:r>
            <a:endParaRPr lang="sv-SE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6E1C332A-CD07-4E14-98C4-30A6B6F41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2293" y="3791526"/>
            <a:ext cx="5472000" cy="242835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err="1"/>
              <a:t>Python</a:t>
            </a:r>
          </a:p>
          <a:p>
            <a:r>
              <a:rPr lang="sv-SE" err="1"/>
              <a:t>MongoDB</a:t>
            </a:r>
            <a:endParaRPr lang="sv-SE"/>
          </a:p>
          <a:p>
            <a:r>
              <a:rPr lang="sv-SE"/>
              <a:t>Pandas</a:t>
            </a:r>
          </a:p>
          <a:p>
            <a:r>
              <a:rPr lang="sv-SE" err="1"/>
              <a:t>Matplotlib</a:t>
            </a:r>
            <a:endParaRPr lang="sv-SE"/>
          </a:p>
          <a:p>
            <a:r>
              <a:rPr lang="sv-SE" err="1"/>
              <a:t>Jupyter</a:t>
            </a:r>
            <a:r>
              <a:rPr lang="sv-SE"/>
              <a:t> Notebook</a:t>
            </a:r>
          </a:p>
          <a:p>
            <a:r>
              <a:rPr lang="sv-SE" err="1"/>
              <a:t>GitHub</a:t>
            </a:r>
            <a:endParaRPr lang="sv-SE"/>
          </a:p>
          <a:p>
            <a:r>
              <a:rPr lang="sv-SE"/>
              <a:t>Microsoft Teams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3B7B9B4E-63B9-422E-93FF-0466C389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0C4D3C7-BA72-455D-9DB0-C5B6820714BE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682784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DC0AC4C-CAFE-4DD7-A169-469CA86B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060" y="1835561"/>
            <a:ext cx="6641900" cy="1124345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Crawler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5D3546C-7314-427F-BCA2-83CDE0EEBF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 err="1"/>
              <a:t>Scraping</a:t>
            </a:r>
            <a:r>
              <a:rPr lang="es-ES" dirty="0"/>
              <a:t>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93AF99-6538-4DE8-9023-16F674E142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EA0A3D-99DC-44C2-A803-5C42CDA8385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9</a:t>
            </a:fld>
            <a:endParaRPr lang="sv-SE" noProof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3A75526-72C4-4617-840C-C02E76AF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502337"/>
            <a:ext cx="4112846" cy="3290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88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89EDE6-EADC-4C51-A618-17CCFAE3C12F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00F07EC-B350-49E7-B6F3-FED47ED1C917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AF4CCF4-D450-4896-9D26-824C258C6A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TF16411250</Template>
  <TotalTime>0</TotalTime>
  <Words>450</Words>
  <Application>Microsoft Office PowerPoint</Application>
  <PresentationFormat>Panorámica</PresentationFormat>
  <Paragraphs>112</Paragraphs>
  <Slides>14</Slides>
  <Notes>4</Notes>
  <HiddenSlides>2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Calibri</vt:lpstr>
      <vt:lpstr>Candara</vt:lpstr>
      <vt:lpstr>Caranda</vt:lpstr>
      <vt:lpstr>Corbel</vt:lpstr>
      <vt:lpstr>Times New Roman</vt:lpstr>
      <vt:lpstr>Office-tema</vt:lpstr>
      <vt:lpstr>The P.A.C.M.A.N Project</vt:lpstr>
      <vt:lpstr>Introduction</vt:lpstr>
      <vt:lpstr>Schools and Students</vt:lpstr>
      <vt:lpstr>The Companies</vt:lpstr>
      <vt:lpstr>Organization and Skills</vt:lpstr>
      <vt:lpstr>Organization and Skills</vt:lpstr>
      <vt:lpstr>The Objective</vt:lpstr>
      <vt:lpstr>Technologies</vt:lpstr>
      <vt:lpstr>The Crawler</vt:lpstr>
      <vt:lpstr>Problems and Solutions</vt:lpstr>
      <vt:lpstr>System Testing</vt:lpstr>
      <vt:lpstr>ANALYSIS</vt:lpstr>
      <vt:lpstr>Big Data</vt:lpstr>
      <vt:lpstr>Thanks 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Presentationens namn</dc:title>
  <dc:creator/>
  <cp:lastModifiedBy/>
  <cp:revision>321</cp:revision>
  <dcterms:created xsi:type="dcterms:W3CDTF">2020-05-19T16:27:28Z</dcterms:created>
  <dcterms:modified xsi:type="dcterms:W3CDTF">2020-05-27T09:45:34Z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